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42"/>
  </p:notesMasterIdLst>
  <p:handoutMasterIdLst>
    <p:handoutMasterId r:id="rId43"/>
  </p:handoutMasterIdLst>
  <p:sldIdLst>
    <p:sldId id="258" r:id="rId2"/>
    <p:sldId id="301" r:id="rId3"/>
    <p:sldId id="264" r:id="rId4"/>
    <p:sldId id="313" r:id="rId5"/>
    <p:sldId id="261" r:id="rId6"/>
    <p:sldId id="305" r:id="rId7"/>
    <p:sldId id="304" r:id="rId8"/>
    <p:sldId id="303" r:id="rId9"/>
    <p:sldId id="314" r:id="rId10"/>
    <p:sldId id="315" r:id="rId11"/>
    <p:sldId id="316" r:id="rId12"/>
    <p:sldId id="321" r:id="rId13"/>
    <p:sldId id="320" r:id="rId14"/>
    <p:sldId id="319" r:id="rId15"/>
    <p:sldId id="318" r:id="rId16"/>
    <p:sldId id="289" r:id="rId17"/>
    <p:sldId id="309" r:id="rId18"/>
    <p:sldId id="307" r:id="rId19"/>
    <p:sldId id="308" r:id="rId20"/>
    <p:sldId id="317" r:id="rId21"/>
    <p:sldId id="266" r:id="rId22"/>
    <p:sldId id="267" r:id="rId23"/>
    <p:sldId id="302" r:id="rId24"/>
    <p:sldId id="268" r:id="rId25"/>
    <p:sldId id="269" r:id="rId26"/>
    <p:sldId id="295" r:id="rId27"/>
    <p:sldId id="296" r:id="rId28"/>
    <p:sldId id="297" r:id="rId29"/>
    <p:sldId id="279" r:id="rId30"/>
    <p:sldId id="299" r:id="rId31"/>
    <p:sldId id="272" r:id="rId32"/>
    <p:sldId id="284" r:id="rId33"/>
    <p:sldId id="285" r:id="rId34"/>
    <p:sldId id="300" r:id="rId35"/>
    <p:sldId id="274" r:id="rId36"/>
    <p:sldId id="287" r:id="rId37"/>
    <p:sldId id="291" r:id="rId38"/>
    <p:sldId id="298" r:id="rId39"/>
    <p:sldId id="292" r:id="rId40"/>
    <p:sldId id="293" r:id="rId4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1171" y="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CD25-7AB5-489B-8E84-86D9C43584B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uk-UA"/>
              <a:t>Занятие 1 | Привет! Я - Бизнес Аналитик!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3D8E8-87EE-4EC2-AFC3-9EB2BC724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54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6E231-C4AE-4FAA-B68E-63EA4475437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uk-UA"/>
              <a:t>Занятие 1 | Привет! Я - Бизнес Аналитик!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4CAE2-53AC-4B3F-973F-F680282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35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27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38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4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24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https://project-management.com/work-breakdown-structure-wbs/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8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https://project-management.com/work-breakdown-structure-wbs/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6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https://project-management.com/work-breakdown-structure-wbs/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35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221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16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https://project-management.com/work-breakdown-structure-wbs/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93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57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https://project-management.com/work-breakdown-structure-wbs/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37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3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6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2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https://en.wikipedia.org/wiki/File:Systems_Development_Life_Cycle.jpg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5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7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5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0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0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1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823" y="6380484"/>
            <a:ext cx="3343275" cy="365125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ru-RU"/>
              <a:t>Занятие 1 | Привет! Я - Бизнес Аналитик!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87603" y="6383028"/>
            <a:ext cx="2228850" cy="365125"/>
          </a:xfrm>
        </p:spPr>
        <p:txBody>
          <a:bodyPr/>
          <a:lstStyle>
            <a:lvl1pPr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049DA20-5B84-46AD-9D21-1D57AF9FF5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3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4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Занятие 1 | Привет! Я - Бизнес Аналитик!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1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jpg"/><Relationship Id="rId3" Type="http://schemas.openxmlformats.org/officeDocument/2006/relationships/image" Target="../media/image10.jpg"/><Relationship Id="rId21" Type="http://schemas.openxmlformats.org/officeDocument/2006/relationships/image" Target="../media/image28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jp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gif"/><Relationship Id="rId15" Type="http://schemas.openxmlformats.org/officeDocument/2006/relationships/image" Target="../media/image22.png"/><Relationship Id="rId10" Type="http://schemas.openxmlformats.org/officeDocument/2006/relationships/image" Target="../media/image17.jpg"/><Relationship Id="rId19" Type="http://schemas.openxmlformats.org/officeDocument/2006/relationships/image" Target="../media/image26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dging-the-gap.com/becoming-a-business-analyst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227E8-1A4E-7443-AC23-170B429EA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6" r="8306"/>
          <a:stretch/>
        </p:blipFill>
        <p:spPr>
          <a:xfrm>
            <a:off x="0" y="0"/>
            <a:ext cx="9906000" cy="698373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47650" y="1872129"/>
            <a:ext cx="9658350" cy="2387600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Привет! Я – Бизнес Аналитик!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650" y="6488668"/>
            <a:ext cx="19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27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BA discovery phase responsibilities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81ABBD8B-0DAA-4CB5-8FEF-AD3113EEFA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14" b="27193"/>
          <a:stretch/>
        </p:blipFill>
        <p:spPr>
          <a:xfrm>
            <a:off x="0" y="2220685"/>
            <a:ext cx="9906000" cy="2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63D47A7-425A-4A4E-8867-CABC2E8B5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2000250"/>
            <a:ext cx="6667500" cy="2857500"/>
          </a:xfrm>
          <a:prstGeom prst="rect">
            <a:avLst/>
          </a:prstGeom>
        </p:spPr>
      </p:pic>
      <p:pic>
        <p:nvPicPr>
          <p:cNvPr id="11" name="Picture 10" descr="Timeline&#10;&#10;Description automatically generated with low confidence">
            <a:extLst>
              <a:ext uri="{FF2B5EF4-FFF2-40B4-BE49-F238E27FC236}">
                <a16:creationId xmlns:a16="http://schemas.microsoft.com/office/drawing/2014/main" id="{C78F0759-FE9B-492C-A567-C14277145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716672"/>
            <a:ext cx="9906000" cy="3724656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8852935-9DDC-420C-AD2D-4ABCC96E63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524117"/>
            <a:ext cx="9906000" cy="6409765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3C383E8A-3B8D-4E53-9907-A9578771C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00" y="1412025"/>
            <a:ext cx="7620000" cy="4933950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C9A2F56-6D96-407E-AA11-9DCD9FE0F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50" y="1242937"/>
            <a:ext cx="8648700" cy="5572125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14F0A0-C49D-4A9C-AA0C-EC1DF220DC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12" y="2955037"/>
            <a:ext cx="5514975" cy="2447925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6F5E735E-452A-4B22-AD0B-9A2E6F99A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00" y="3122500"/>
            <a:ext cx="3683000" cy="241300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0D11F2F9-C971-4354-B512-29DEBE8F6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87" y="1707225"/>
            <a:ext cx="8734425" cy="5543550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7F45527F-7837-4F79-A232-AF5386D75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02" y="3261610"/>
            <a:ext cx="6670196" cy="2734780"/>
          </a:xfrm>
          <a:prstGeom prst="rect">
            <a:avLst/>
          </a:prstGeom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F898B002-9504-4D05-BEF4-521C1C313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87" y="3612187"/>
            <a:ext cx="5457825" cy="2333625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A2CA87-6FBB-4824-A8BE-90BFC5896E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0" y="2810431"/>
            <a:ext cx="9906000" cy="4237137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F152FE4-537E-4DB0-9CFF-7938F1E07D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25" y="2664412"/>
            <a:ext cx="9505950" cy="4829175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3318DDEC-D270-4D95-906F-C8E2B79A0E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587" y="2466750"/>
            <a:ext cx="8124825" cy="5524500"/>
          </a:xfrm>
          <a:prstGeom prst="rect">
            <a:avLst/>
          </a:prstGeom>
        </p:spPr>
      </p:pic>
      <p:pic>
        <p:nvPicPr>
          <p:cNvPr id="35" name="Picture 34" descr="A picture containing chart&#10;&#10;Description automatically generated">
            <a:extLst>
              <a:ext uri="{FF2B5EF4-FFF2-40B4-BE49-F238E27FC236}">
                <a16:creationId xmlns:a16="http://schemas.microsoft.com/office/drawing/2014/main" id="{DEB8F054-6C06-4643-ACFD-6CD999192F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00" y="2521500"/>
            <a:ext cx="9779000" cy="5715000"/>
          </a:xfrm>
          <a:prstGeom prst="rect">
            <a:avLst/>
          </a:prstGeom>
        </p:spPr>
      </p:pic>
      <p:pic>
        <p:nvPicPr>
          <p:cNvPr id="37" name="Picture 3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F4F53B-ED9C-45F5-B65C-C29F6BD3B5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0" y="2742937"/>
            <a:ext cx="9906000" cy="5572125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90FA8737-ED86-4376-9741-FA005F7E21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50" y="4202625"/>
            <a:ext cx="6667500" cy="2952750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D04926B-9097-424A-974A-E1031BA23A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27" y="2400000"/>
            <a:ext cx="9623146" cy="6858000"/>
          </a:xfrm>
          <a:prstGeom prst="rect">
            <a:avLst/>
          </a:prstGeom>
        </p:spPr>
      </p:pic>
      <p:pic>
        <p:nvPicPr>
          <p:cNvPr id="43" name="Picture 4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228DCD4-31AC-4052-AAE1-DD64752374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00" y="5188425"/>
            <a:ext cx="2895600" cy="1581150"/>
          </a:xfrm>
          <a:prstGeom prst="rect">
            <a:avLst/>
          </a:prstGeom>
        </p:spPr>
      </p:pic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8341B6E7-6723-46E4-9CF6-FF867A0CF5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3346514"/>
            <a:ext cx="9906000" cy="55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6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53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6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16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Вводная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 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Как будем взаимодействовать?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A6E49C6-61E2-4589-BDFD-9953F886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04"/>
            <a:ext cx="9906000" cy="59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7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26BA4C-9AC9-4F44-A770-8410901F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 | Привет! Я - Бизнес Аналитик!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FACE0-52E4-4968-9A47-5EA6C25C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FFB9B42-7D11-4F60-A082-A6C7B8C86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04862"/>
            <a:ext cx="94488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F0644-DCB3-4AEF-9644-18E9C6651D19}"/>
              </a:ext>
            </a:extLst>
          </p:cNvPr>
          <p:cNvSpPr txBox="1"/>
          <p:nvPr/>
        </p:nvSpPr>
        <p:spPr>
          <a:xfrm>
            <a:off x="240688" y="3278737"/>
            <a:ext cx="46076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Architect:</a:t>
            </a:r>
          </a:p>
          <a:p>
            <a:r>
              <a:rPr lang="en-US" b="1" dirty="0"/>
              <a:t>Input</a:t>
            </a:r>
            <a:r>
              <a:rPr lang="en-US" dirty="0"/>
              <a:t>: Requirements; Stakeholders list;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Communication/Clarification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Solution designing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Modeling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Documenting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Verification/Validation</a:t>
            </a:r>
          </a:p>
          <a:p>
            <a:r>
              <a:rPr lang="en-US" b="1" dirty="0"/>
              <a:t>Output</a:t>
            </a:r>
            <a:r>
              <a:rPr lang="en-US" dirty="0"/>
              <a:t>: Architecture vision;</a:t>
            </a:r>
          </a:p>
          <a:p>
            <a:r>
              <a:rPr lang="en-US" dirty="0"/>
              <a:t>Software architecture document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A6BAE-AA88-47F0-AE06-0E68E3F35FC7}"/>
              </a:ext>
            </a:extLst>
          </p:cNvPr>
          <p:cNvSpPr txBox="1"/>
          <p:nvPr/>
        </p:nvSpPr>
        <p:spPr>
          <a:xfrm>
            <a:off x="4719735" y="755122"/>
            <a:ext cx="44790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Analyst:</a:t>
            </a:r>
          </a:p>
          <a:p>
            <a:r>
              <a:rPr lang="en-US" b="1" dirty="0"/>
              <a:t>Input</a:t>
            </a:r>
            <a:r>
              <a:rPr lang="en-US" dirty="0"/>
              <a:t>: Need; Stakeholders list;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Requirement's elicitation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Requirements modeling and documenting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Requirements Verification/Validation</a:t>
            </a:r>
          </a:p>
          <a:p>
            <a:r>
              <a:rPr lang="en-US" b="1" dirty="0"/>
              <a:t>Output</a:t>
            </a:r>
            <a:r>
              <a:rPr lang="en-US" dirty="0"/>
              <a:t>:</a:t>
            </a:r>
          </a:p>
          <a:p>
            <a:r>
              <a:rPr lang="en-US" dirty="0"/>
              <a:t>Vision and Scope</a:t>
            </a:r>
          </a:p>
          <a:p>
            <a:r>
              <a:rPr lang="en-US" dirty="0"/>
              <a:t>SRS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23D38-7A42-4E4B-ABC8-69F2BC5869D7}"/>
              </a:ext>
            </a:extLst>
          </p:cNvPr>
          <p:cNvSpPr txBox="1"/>
          <p:nvPr/>
        </p:nvSpPr>
        <p:spPr>
          <a:xfrm>
            <a:off x="4719735" y="3278737"/>
            <a:ext cx="46260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UX/UI Designer</a:t>
            </a:r>
          </a:p>
          <a:p>
            <a:r>
              <a:rPr lang="en-US" b="1" dirty="0"/>
              <a:t>Input</a:t>
            </a:r>
            <a:r>
              <a:rPr lang="en-US" dirty="0"/>
              <a:t>: Requirements; Stakeholder list; Context; </a:t>
            </a:r>
          </a:p>
          <a:p>
            <a:r>
              <a:rPr lang="en-US" dirty="0"/>
              <a:t>Users profiles;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Communication/Clarification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Solution designing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Modeling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Experimenting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Documenting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Verification/Validation</a:t>
            </a:r>
          </a:p>
          <a:p>
            <a:r>
              <a:rPr lang="en-US" b="1" dirty="0"/>
              <a:t>Output</a:t>
            </a:r>
            <a:r>
              <a:rPr lang="en-US" dirty="0"/>
              <a:t>: Mock ups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306A4-7DB9-41C0-8E61-BBE965CB8AEF}"/>
              </a:ext>
            </a:extLst>
          </p:cNvPr>
          <p:cNvSpPr txBox="1"/>
          <p:nvPr/>
        </p:nvSpPr>
        <p:spPr>
          <a:xfrm>
            <a:off x="240688" y="755122"/>
            <a:ext cx="37864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Manager:</a:t>
            </a:r>
          </a:p>
          <a:p>
            <a:r>
              <a:rPr lang="en-US" b="1" dirty="0"/>
              <a:t>Input</a:t>
            </a:r>
            <a:r>
              <a:rPr lang="en-US" dirty="0"/>
              <a:t>: Need; Stakeholders list;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Project initiation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Project scope definition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Requirement definition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Risk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etc.</a:t>
            </a:r>
          </a:p>
          <a:p>
            <a:r>
              <a:rPr lang="en-US" b="1" dirty="0"/>
              <a:t>Output</a:t>
            </a:r>
            <a:r>
              <a:rPr lang="en-US" dirty="0"/>
              <a:t>: Project plan</a:t>
            </a:r>
          </a:p>
        </p:txBody>
      </p:sp>
    </p:spTree>
    <p:extLst>
      <p:ext uri="{BB962C8B-B14F-4D97-AF65-F5344CB8AC3E}">
        <p14:creationId xmlns:p14="http://schemas.microsoft.com/office/powerpoint/2010/main" val="37675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F0644-DCB3-4AEF-9644-18E9C6651D19}"/>
              </a:ext>
            </a:extLst>
          </p:cNvPr>
          <p:cNvSpPr txBox="1"/>
          <p:nvPr/>
        </p:nvSpPr>
        <p:spPr>
          <a:xfrm>
            <a:off x="240688" y="3278737"/>
            <a:ext cx="46076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DevOps:</a:t>
            </a:r>
          </a:p>
          <a:p>
            <a:r>
              <a:rPr lang="en-US" b="1" dirty="0"/>
              <a:t>Input</a:t>
            </a:r>
            <a:r>
              <a:rPr lang="en-US" dirty="0"/>
              <a:t>: Requirements; Stakeholders list;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Communication/Clarification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Solution designing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Modeling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Documenting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Verification/Validation</a:t>
            </a:r>
          </a:p>
          <a:p>
            <a:r>
              <a:rPr lang="en-US" b="1" dirty="0"/>
              <a:t>Output</a:t>
            </a:r>
            <a:r>
              <a:rPr lang="en-US" dirty="0"/>
              <a:t>: Architecture vision;</a:t>
            </a:r>
          </a:p>
          <a:p>
            <a:r>
              <a:rPr lang="en-US" dirty="0"/>
              <a:t>Software architecture document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A6BAE-AA88-47F0-AE06-0E68E3F35FC7}"/>
              </a:ext>
            </a:extLst>
          </p:cNvPr>
          <p:cNvSpPr txBox="1"/>
          <p:nvPr/>
        </p:nvSpPr>
        <p:spPr>
          <a:xfrm>
            <a:off x="4719735" y="755122"/>
            <a:ext cx="44790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 Engineer:</a:t>
            </a:r>
          </a:p>
          <a:p>
            <a:r>
              <a:rPr lang="en-US" b="1" dirty="0"/>
              <a:t>Input</a:t>
            </a:r>
            <a:r>
              <a:rPr lang="en-US" dirty="0"/>
              <a:t>: Need; Stakeholders list;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Requirement's elicitation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Requirements modeling and documenting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Requirements Verification/Validation</a:t>
            </a:r>
          </a:p>
          <a:p>
            <a:r>
              <a:rPr lang="en-US" b="1" dirty="0"/>
              <a:t>Output</a:t>
            </a:r>
            <a:r>
              <a:rPr lang="en-US" dirty="0"/>
              <a:t>:</a:t>
            </a:r>
          </a:p>
          <a:p>
            <a:r>
              <a:rPr lang="en-US" dirty="0"/>
              <a:t>Vision and Scope</a:t>
            </a:r>
          </a:p>
          <a:p>
            <a:r>
              <a:rPr lang="en-US" dirty="0"/>
              <a:t>SRS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23D38-7A42-4E4B-ABC8-69F2BC5869D7}"/>
              </a:ext>
            </a:extLst>
          </p:cNvPr>
          <p:cNvSpPr txBox="1"/>
          <p:nvPr/>
        </p:nvSpPr>
        <p:spPr>
          <a:xfrm>
            <a:off x="4719735" y="3278737"/>
            <a:ext cx="46260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DBA</a:t>
            </a:r>
          </a:p>
          <a:p>
            <a:r>
              <a:rPr lang="en-US" b="1" dirty="0"/>
              <a:t>Input</a:t>
            </a:r>
            <a:r>
              <a:rPr lang="en-US" dirty="0"/>
              <a:t>: Requirements; Stakeholder list; Context; </a:t>
            </a:r>
          </a:p>
          <a:p>
            <a:r>
              <a:rPr lang="en-US" dirty="0"/>
              <a:t>Users profiles;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Communication/Clarification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Solution designing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Modeling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Experimenting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Documenting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Verification/Validation</a:t>
            </a:r>
          </a:p>
          <a:p>
            <a:r>
              <a:rPr lang="en-US" b="1" dirty="0"/>
              <a:t>Output</a:t>
            </a:r>
            <a:r>
              <a:rPr lang="en-US" dirty="0"/>
              <a:t>: Mock ups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306A4-7DB9-41C0-8E61-BBE965CB8AEF}"/>
              </a:ext>
            </a:extLst>
          </p:cNvPr>
          <p:cNvSpPr txBox="1"/>
          <p:nvPr/>
        </p:nvSpPr>
        <p:spPr>
          <a:xfrm>
            <a:off x="240688" y="755122"/>
            <a:ext cx="37864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Developer:</a:t>
            </a:r>
          </a:p>
          <a:p>
            <a:r>
              <a:rPr lang="en-US" b="1" dirty="0"/>
              <a:t>Input</a:t>
            </a:r>
            <a:r>
              <a:rPr lang="en-US" dirty="0"/>
              <a:t>: Need; Stakeholders list;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Project initiation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Project scope definition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Requirement definition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Risk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etc.</a:t>
            </a:r>
          </a:p>
          <a:p>
            <a:r>
              <a:rPr lang="en-US" b="1" dirty="0"/>
              <a:t>Output</a:t>
            </a:r>
            <a:r>
              <a:rPr lang="en-US" dirty="0"/>
              <a:t>: Project plan</a:t>
            </a:r>
          </a:p>
        </p:txBody>
      </p:sp>
    </p:spTree>
    <p:extLst>
      <p:ext uri="{BB962C8B-B14F-4D97-AF65-F5344CB8AC3E}">
        <p14:creationId xmlns:p14="http://schemas.microsoft.com/office/powerpoint/2010/main" val="397744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1C95E8-0EA8-424C-B60F-45C563770CFC}"/>
              </a:ext>
            </a:extLst>
          </p:cNvPr>
          <p:cNvSpPr/>
          <p:nvPr/>
        </p:nvSpPr>
        <p:spPr>
          <a:xfrm>
            <a:off x="0" y="1"/>
            <a:ext cx="4996543" cy="65744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2516" y="2970360"/>
            <a:ext cx="3871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План</a:t>
            </a:r>
            <a:endParaRPr lang="en-US" sz="60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F54D312-7D0F-C245-9997-A64915E8C2FC}"/>
              </a:ext>
            </a:extLst>
          </p:cNvPr>
          <p:cNvSpPr txBox="1"/>
          <p:nvPr/>
        </p:nvSpPr>
        <p:spPr>
          <a:xfrm>
            <a:off x="5188919" y="713053"/>
            <a:ext cx="518193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342900" defTabSz="914400">
              <a:lnSpc>
                <a:spcPct val="150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Вводная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;</a:t>
            </a:r>
          </a:p>
          <a:p>
            <a:pPr marL="571500" indent="-342900" defTabSz="914400">
              <a:lnSpc>
                <a:spcPct val="150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Давайте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знакомиться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!</a:t>
            </a:r>
          </a:p>
          <a:p>
            <a:pPr marL="571500" indent="-342900" defTabSz="914400">
              <a:lnSpc>
                <a:spcPct val="150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Бизнес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аналитик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</a:t>
            </a: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кто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он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?</a:t>
            </a:r>
          </a:p>
          <a:p>
            <a:pPr marL="571500" indent="-342900" defTabSz="914400">
              <a:lnSpc>
                <a:spcPct val="150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Роль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бизнес-аналитика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в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ИТ</a:t>
            </a:r>
          </a:p>
          <a:p>
            <a:pPr marL="571500" indent="-342900" defTabSz="914400">
              <a:lnSpc>
                <a:spcPct val="150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Домой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;</a:t>
            </a:r>
          </a:p>
          <a:p>
            <a:pPr marL="571500" indent="-342900" defTabSz="914400">
              <a:lnSpc>
                <a:spcPct val="150000"/>
              </a:lnSpc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Вопросы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50F62-1B58-9549-8377-5D113BE4D6E0}"/>
              </a:ext>
            </a:extLst>
          </p:cNvPr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690B302F-7005-AC4B-8A65-1653ACF0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291431B6-96D8-BB40-8439-C8C05E58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0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D70A7-C2C0-4D27-B9FB-5E187B0F36BE}"/>
              </a:ext>
            </a:extLst>
          </p:cNvPr>
          <p:cNvSpPr txBox="1"/>
          <p:nvPr/>
        </p:nvSpPr>
        <p:spPr>
          <a:xfrm>
            <a:off x="7949682" y="1073020"/>
            <a:ext cx="8910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F5E8B685-A03D-47AB-9422-FECA6EE595DD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1227666"/>
          <a:ext cx="6604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667">
                  <a:extLst>
                    <a:ext uri="{9D8B030D-6E8A-4147-A177-3AD203B41FA5}">
                      <a16:colId xmlns:a16="http://schemas.microsoft.com/office/drawing/2014/main" val="1335860854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526040100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64256613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85899084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34519967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776166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3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10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40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0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108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4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5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925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9" r="19822"/>
          <a:stretch/>
        </p:blipFill>
        <p:spPr>
          <a:xfrm>
            <a:off x="4988859" y="-3061"/>
            <a:ext cx="4921623" cy="6496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4996543" cy="64231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21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280" y="2207206"/>
            <a:ext cx="4658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Давайте знакомиться!</a:t>
            </a:r>
            <a:endParaRPr lang="en-US" sz="60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2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22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Давайте знакомиться!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Опрос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0835" y="1547871"/>
            <a:ext cx="2381250" cy="144140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+mj-lt"/>
                <a:cs typeface="Segoe UI Light" panose="020B0502040204020203" pitchFamily="34" charset="0"/>
              </a:rPr>
              <a:t>Расскажите о себе</a:t>
            </a:r>
            <a:endParaRPr lang="en-US" sz="24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7167" y="1547872"/>
            <a:ext cx="2381250" cy="144140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+mj-lt"/>
                <a:cs typeface="Segoe UI Light" panose="020B0502040204020203" pitchFamily="34" charset="0"/>
              </a:rPr>
              <a:t>Почему БА?</a:t>
            </a:r>
            <a:endParaRPr lang="en-US" sz="24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62375" y="3952111"/>
            <a:ext cx="2381250" cy="144140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+mj-lt"/>
                <a:cs typeface="Segoe UI Light" panose="020B0502040204020203" pitchFamily="34" charset="0"/>
              </a:rPr>
              <a:t>Какие ожидания?</a:t>
            </a:r>
            <a:endParaRPr lang="en-US" sz="2400" dirty="0"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23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Давайте знакомиться!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Срез знаний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4AF11-E417-8F49-825F-0A5FC8964175}"/>
              </a:ext>
            </a:extLst>
          </p:cNvPr>
          <p:cNvSpPr txBox="1"/>
          <p:nvPr/>
        </p:nvSpPr>
        <p:spPr>
          <a:xfrm>
            <a:off x="369280" y="1917838"/>
            <a:ext cx="9273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Пройдите тестирование, появившееся в </a:t>
            </a:r>
            <a:r>
              <a:rPr lang="en-US" sz="6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LMS. </a:t>
            </a:r>
            <a:r>
              <a:rPr lang="ru-RU" sz="6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Время: 10 минут.</a:t>
            </a:r>
            <a:endParaRPr lang="en-US" sz="60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38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24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Давайте знакомиться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О себе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6326" y="1614265"/>
            <a:ext cx="645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8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 лет опыта в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IT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j-lt"/>
              <a:cs typeface="Segoe UI" panose="020B0502040204020203" pitchFamily="34" charset="0"/>
            </a:endParaRPr>
          </a:p>
          <a:p>
            <a:pPr fontAlgn="base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Работал в: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1735" y="4214825"/>
            <a:ext cx="1968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Михаил Шелудяков</a:t>
            </a:r>
          </a:p>
          <a:p>
            <a:pPr algn="ctr" fontAlgn="base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Бизес Аналитик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, EPAM</a:t>
            </a:r>
            <a:endParaRPr lang="ru-RU" dirty="0">
              <a:solidFill>
                <a:schemeClr val="bg2">
                  <a:lumMod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2009" y="2762341"/>
            <a:ext cx="403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Инженер контроля качества ПО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53713" y="3542888"/>
            <a:ext cx="364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Бизнес Аналитик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608" y="4100696"/>
            <a:ext cx="1898392" cy="9919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53712" y="4327286"/>
            <a:ext cx="32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Бизнес Аналитик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2494" y="1682209"/>
            <a:ext cx="1678045" cy="2376187"/>
          </a:xfrm>
          <a:prstGeom prst="rect">
            <a:avLst/>
          </a:prstGeom>
          <a:noFill/>
          <a:ln w="5715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  <p:pic>
        <p:nvPicPr>
          <p:cNvPr id="9" name="Picture 8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C1AA63A5-D84E-4FDC-9F4F-64BE62495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5" y="1700638"/>
            <a:ext cx="1678044" cy="2357758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F2F3FFF4-A284-41B4-81A6-5FF0D8A67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01" y="2902324"/>
            <a:ext cx="1389405" cy="83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96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81"/>
          <a:stretch/>
        </p:blipFill>
        <p:spPr>
          <a:xfrm>
            <a:off x="4522694" y="-6279"/>
            <a:ext cx="5401235" cy="63996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2" y="-16329"/>
            <a:ext cx="4996543" cy="64231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051" y="1790310"/>
            <a:ext cx="4658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Бизнес аналитик, кто он?</a:t>
            </a:r>
            <a:endParaRPr lang="en-US" sz="60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80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26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865" y="3179536"/>
            <a:ext cx="922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</a:rPr>
              <a:t>Что такое бизнес анализ?</a:t>
            </a:r>
            <a:endParaRPr lang="en-US" sz="4800" dirty="0">
              <a:solidFill>
                <a:srgbClr val="548235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C4976-F109-D14F-8551-8FAECB442879}"/>
              </a:ext>
            </a:extLst>
          </p:cNvPr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E55F8-7C8B-B84C-9D28-D1B88DA8118E}"/>
              </a:ext>
            </a:extLst>
          </p:cNvPr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БА, кто он?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Что такое бизнес-анализ?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71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155249"/>
            <a:ext cx="937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БА, кто он? 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 </a:t>
            </a:r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Бизнес анализ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3408" y="916767"/>
            <a:ext cx="927504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marR="0" lvl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+mj-lt"/>
              <a:buNone/>
              <a:defRPr/>
            </a:pPr>
            <a:r>
              <a:rPr lang="ru-RU" sz="2000" u="sng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  <a:sym typeface="Wingdings"/>
              </a:rPr>
              <a:t>Бизнес анализ</a:t>
            </a:r>
            <a:r>
              <a:rPr lang="ru-RU" sz="2000" dirty="0">
                <a:solidFill>
                  <a:srgbClr val="C55A11"/>
                </a:solidFill>
                <a:latin typeface="+mj-lt"/>
                <a:cs typeface="Segoe UI Light" panose="020B0502040204020203" pitchFamily="34" charset="0"/>
                <a:sym typeface="Wingdings"/>
              </a:rPr>
              <a:t> </a:t>
            </a:r>
            <a:r>
              <a:rPr lang="mr-IN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–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совокупность практик и методик, которая делает возможным </a:t>
            </a:r>
            <a:r>
              <a:rPr lang="ru-RU" sz="2000" u="sng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изменения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в компании путем </a:t>
            </a:r>
            <a:r>
              <a:rPr lang="ru-RU" sz="2000" u="sng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выявления и сбора требований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и </a:t>
            </a:r>
            <a:r>
              <a:rPr lang="ru-RU" sz="2000" u="sng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рекомендации решений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, что обеспечивают </a:t>
            </a:r>
            <a:r>
              <a:rPr lang="ru-RU" sz="2000" u="sng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ценность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(пользу) всем заинтересованным лицам.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Бизнес анализ может использоваться в стратегических, тактических и операционных инициативах.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</a:t>
            </a:r>
            <a:endParaRPr lang="ru-RU" sz="20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  <a:sym typeface="Wingding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2BA05E-9FBF-2749-BC0B-07190D242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0" y="4619128"/>
            <a:ext cx="1457960" cy="14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28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865" y="3179536"/>
            <a:ext cx="922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</a:rPr>
              <a:t>Кто такой бизнес аналитик?</a:t>
            </a:r>
            <a:endParaRPr lang="en-US" sz="4800" dirty="0">
              <a:solidFill>
                <a:srgbClr val="548235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C4976-F109-D14F-8551-8FAECB442879}"/>
              </a:ext>
            </a:extLst>
          </p:cNvPr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E55F8-7C8B-B84C-9D28-D1B88DA8118E}"/>
              </a:ext>
            </a:extLst>
          </p:cNvPr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БА, кто он?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Кто такой БА?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460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29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БА, кто он?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Кто такой БА?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42755" y="1457928"/>
            <a:ext cx="0" cy="4396025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74554" y="1336116"/>
            <a:ext cx="466613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u="sng" dirty="0">
                <a:solidFill>
                  <a:schemeClr val="accent6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Бизнес-аналитик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– любой сотрудник, выполняющий бизнес-аналитические задачи, вне зависимости от занимаемой должности или роли. БА ответственны за определение, синтезирование и анализ информации из различных источников, что включает инструменты, процессы, документы и заинтересованных лиц. БА также несет ответственность за выявление потребностей всех заинтересованных лиц. (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IIBA)</a:t>
            </a:r>
            <a:endParaRPr lang="ru-RU" dirty="0">
              <a:solidFill>
                <a:schemeClr val="bg2">
                  <a:lumMod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4" y="1457928"/>
            <a:ext cx="2880835" cy="40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6" r="35927" b="4095"/>
          <a:stretch/>
        </p:blipFill>
        <p:spPr>
          <a:xfrm>
            <a:off x="4840941" y="0"/>
            <a:ext cx="5069541" cy="6956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4996543" cy="69563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8006" y="2670344"/>
            <a:ext cx="3318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Вводная</a:t>
            </a:r>
            <a:endParaRPr lang="en-US" sz="60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C271EC-DAAF-6D44-9A96-3C67B783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8F5D23-494E-1945-BE19-2D1AB276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Занятие 1 | Привет! Я - Бизнес Аналитик!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5B270-5A18-7D44-83D3-430E84187679}"/>
              </a:ext>
            </a:extLst>
          </p:cNvPr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319E10-B908-004B-8CB4-A5646B9CD32C}"/>
              </a:ext>
            </a:extLst>
          </p:cNvPr>
          <p:cNvSpPr txBox="1">
            <a:spLocks/>
          </p:cNvSpPr>
          <p:nvPr/>
        </p:nvSpPr>
        <p:spPr>
          <a:xfrm>
            <a:off x="154781" y="6457270"/>
            <a:ext cx="4841762" cy="296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3AFDD5F-CE8A-D248-8ADF-BB04E299840A}"/>
              </a:ext>
            </a:extLst>
          </p:cNvPr>
          <p:cNvSpPr txBox="1">
            <a:spLocks/>
          </p:cNvSpPr>
          <p:nvPr/>
        </p:nvSpPr>
        <p:spPr>
          <a:xfrm>
            <a:off x="7611834" y="6423139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3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43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БА, кто он?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Цели БА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408" y="1699817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</a:rPr>
              <a:t>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712" y="1735754"/>
            <a:ext cx="6857126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Уменьшить затраты организации;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408" y="2533719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</a:rPr>
              <a:t>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6712" y="2542581"/>
            <a:ext cx="8923972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Найти системное решение проблемы;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3408" y="3367621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</a:rPr>
              <a:t>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6712" y="3378182"/>
            <a:ext cx="9128241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Улучшить эффективность работы подразделений;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3408" y="4124042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</a:rPr>
              <a:t>4.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6712" y="4105892"/>
            <a:ext cx="9128241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Масштабирование бизнеса организации;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D0145-6D05-4145-ABE5-5D43BB6904A5}"/>
              </a:ext>
            </a:extLst>
          </p:cNvPr>
          <p:cNvSpPr txBox="1"/>
          <p:nvPr/>
        </p:nvSpPr>
        <p:spPr>
          <a:xfrm>
            <a:off x="916712" y="4871872"/>
            <a:ext cx="9128241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Документирование полученных знаний.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34EE3-1924-C84A-94E8-E044F5C68698}"/>
              </a:ext>
            </a:extLst>
          </p:cNvPr>
          <p:cNvSpPr txBox="1"/>
          <p:nvPr/>
        </p:nvSpPr>
        <p:spPr>
          <a:xfrm>
            <a:off x="263408" y="4833602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7598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+mj-lt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+mj-lt"/>
                <a:cs typeface="Segoe UI" panose="020B0502040204020203" pitchFamily="34" charset="0"/>
              </a:rPr>
              <a:t>31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БА, кто он?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Задачи БА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8084" y="1002098"/>
            <a:ext cx="6533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dirty="0">
                <a:solidFill>
                  <a:schemeClr val="accent6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648" y="1594197"/>
            <a:ext cx="2288628" cy="29606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Понимание бизнес- процессов компании, доменной области (сферы деятельности), что включает: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Цели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;</a:t>
            </a:r>
            <a:endParaRPr lang="ru-RU" sz="1400" dirty="0">
              <a:solidFill>
                <a:schemeClr val="bg2">
                  <a:lumMod val="25000"/>
                </a:schemeClr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Участников;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Ограничения/воз-можности компании;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91086" y="1594197"/>
            <a:ext cx="1918348" cy="15314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Сбор и анализ потребностей и существующих решений;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44466" y="1594197"/>
            <a:ext cx="19581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Формирование предложений по решению задач;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30565" y="1594569"/>
            <a:ext cx="1716620" cy="7928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Оценка эффективности;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084" y="5509516"/>
            <a:ext cx="8809960" cy="4235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Определение способа взаимодействия с участниками и постоянная коммуникация с ними;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4952999" y="1369028"/>
            <a:ext cx="5444" cy="3717169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13363" y="1369028"/>
            <a:ext cx="12337" cy="3717169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53163" y="1002098"/>
            <a:ext cx="6533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dirty="0">
                <a:solidFill>
                  <a:schemeClr val="accent6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95179" y="1002098"/>
            <a:ext cx="6533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dirty="0">
                <a:solidFill>
                  <a:schemeClr val="accent6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99607" y="1002098"/>
            <a:ext cx="6533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dirty="0">
                <a:solidFill>
                  <a:schemeClr val="accent6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4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607564" y="1408361"/>
            <a:ext cx="4270" cy="3677836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3408" y="5315358"/>
            <a:ext cx="6533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dirty="0">
                <a:solidFill>
                  <a:schemeClr val="accent6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5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317812" y="4693024"/>
            <a:ext cx="484094" cy="797417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657695" y="4864967"/>
            <a:ext cx="11842" cy="625474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318658" y="4864967"/>
            <a:ext cx="11842" cy="625474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399607" y="4689884"/>
            <a:ext cx="326652" cy="76573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8" grpId="0"/>
      <p:bldP spid="20" grpId="0"/>
      <p:bldP spid="26" grpId="0"/>
      <p:bldP spid="27" grpId="0"/>
      <p:bldP spid="28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1" r="29656" b="4361"/>
          <a:stretch/>
        </p:blipFill>
        <p:spPr>
          <a:xfrm>
            <a:off x="4996543" y="1"/>
            <a:ext cx="4900492" cy="6347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4996543" cy="642313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32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280" y="2207206"/>
            <a:ext cx="4658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Бизнес аналитик в </a:t>
            </a:r>
            <a:r>
              <a:rPr lang="en-US" sz="60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56485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33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 в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IT|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Что ИТ-БА отличает от БА?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408" y="1617948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712" y="1674595"/>
            <a:ext cx="685712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Обрабатывает большее количество информации;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408" y="2350634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6712" y="2383372"/>
            <a:ext cx="8923972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Требует ориентирование как в ИТ-процессах, так и бизнесового способа мышления;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3408" y="3045722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6712" y="3076993"/>
            <a:ext cx="9128241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Использует специфичные инструменты, навыки, методики;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3408" y="3735672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4.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6712" y="3741012"/>
            <a:ext cx="9128241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Должен постоянно реагировать на частые изменения обстоятельств;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408" y="4437422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5.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6712" y="4442762"/>
            <a:ext cx="9128241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Разноплановость бекграунда заинтерсованных лиц.</a:t>
            </a:r>
          </a:p>
        </p:txBody>
      </p:sp>
    </p:spTree>
    <p:extLst>
      <p:ext uri="{BB962C8B-B14F-4D97-AF65-F5344CB8AC3E}">
        <p14:creationId xmlns:p14="http://schemas.microsoft.com/office/powerpoint/2010/main" val="3191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34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 в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IT|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Цели БА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в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3408" y="1481374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712" y="1460615"/>
            <a:ext cx="8725880" cy="96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Уменьшить затраты организации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ru-RU" sz="2000" i="1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за счет автоматизации и модернизации ПО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408" y="2315276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6712" y="2290527"/>
            <a:ext cx="8923972" cy="96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Найти системное решение проблемы</a:t>
            </a:r>
            <a:r>
              <a:rPr lang="ru-RU" sz="2000" i="1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, связанной с существующим ПО либо его отсутствием;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3408" y="3266408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3.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6710" y="3156592"/>
            <a:ext cx="9128241" cy="96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Улучшить эффективность работы подразделений</a:t>
            </a:r>
            <a:r>
              <a:rPr lang="ru-RU" sz="2000" i="1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, за счет автоматизации ручной работы;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3408" y="4022829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4.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6710" y="4852569"/>
            <a:ext cx="9128241" cy="96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Документирование полученных знаний</a:t>
            </a:r>
            <a:r>
              <a:rPr lang="ru-RU" sz="2000" i="1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, используя специфические техники и инструменты и применением процессов управления знаниями.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BF5D9-ECA7-FA43-8F9A-EAC24A56D266}"/>
              </a:ext>
            </a:extLst>
          </p:cNvPr>
          <p:cNvSpPr txBox="1"/>
          <p:nvPr/>
        </p:nvSpPr>
        <p:spPr>
          <a:xfrm>
            <a:off x="916710" y="4034024"/>
            <a:ext cx="9128241" cy="96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Масштабирование бизнеса организации</a:t>
            </a:r>
            <a:r>
              <a:rPr lang="ru-RU" sz="2000" i="1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, за счет разработки новых ИТ-продуктов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450FF5-B4D9-9C4D-8F8D-337E5234F1F1}"/>
              </a:ext>
            </a:extLst>
          </p:cNvPr>
          <p:cNvSpPr txBox="1"/>
          <p:nvPr/>
        </p:nvSpPr>
        <p:spPr>
          <a:xfrm>
            <a:off x="263407" y="4831609"/>
            <a:ext cx="6533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1317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9"/>
          <p:cNvSpPr txBox="1">
            <a:spLocks noGrp="1"/>
          </p:cNvSpPr>
          <p:nvPr>
            <p:ph type="ftr" idx="11"/>
          </p:nvPr>
        </p:nvSpPr>
        <p:spPr>
          <a:xfrm>
            <a:off x="154781" y="6457270"/>
            <a:ext cx="4841762" cy="29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Модуль 1 | Привет! Я - Бизнес Аналитик!</a:t>
            </a:r>
            <a:endParaRPr sz="16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9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БА в ІТ| Роли в ИТ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668553" y="1696585"/>
            <a:ext cx="2622176" cy="1776071"/>
          </a:xfrm>
          <a:prstGeom prst="rect">
            <a:avLst/>
          </a:prstGeom>
          <a:noFill/>
          <a:ln w="5715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696533" y="1660371"/>
            <a:ext cx="2622176" cy="171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Project manager;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Product owner;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Product manager;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Delivery manager.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316912" y="1093775"/>
            <a:ext cx="3381418" cy="5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Product / project management</a:t>
            </a:r>
            <a:endParaRPr sz="2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9"/>
          <p:cNvSpPr/>
          <p:nvPr/>
        </p:nvSpPr>
        <p:spPr>
          <a:xfrm>
            <a:off x="5984251" y="1420917"/>
            <a:ext cx="2622176" cy="2817138"/>
          </a:xfrm>
          <a:prstGeom prst="rect">
            <a:avLst/>
          </a:prstGeom>
          <a:noFill/>
          <a:ln w="5715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6058314" y="1290492"/>
            <a:ext cx="2622176" cy="29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UI/UX ;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Data-analyst;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Software developer;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QA manual/auto;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DBA;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Solution architect;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6051486" y="909693"/>
            <a:ext cx="2650156" cy="5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Product development</a:t>
            </a:r>
            <a:endParaRPr sz="2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9"/>
          <p:cNvSpPr/>
          <p:nvPr/>
        </p:nvSpPr>
        <p:spPr>
          <a:xfrm>
            <a:off x="2931026" y="4301522"/>
            <a:ext cx="2622176" cy="1492319"/>
          </a:xfrm>
          <a:prstGeom prst="rect">
            <a:avLst/>
          </a:prstGeom>
          <a:noFill/>
          <a:ln w="5715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3198841" y="4387463"/>
            <a:ext cx="2622176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Client support;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DevOps;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ans Symbols"/>
              <a:buChar char="▪"/>
            </a:pPr>
            <a:r>
              <a:rPr lang="ru-RU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Systems Admin.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9"/>
          <p:cNvSpPr txBox="1"/>
          <p:nvPr/>
        </p:nvSpPr>
        <p:spPr>
          <a:xfrm>
            <a:off x="2994644" y="3765546"/>
            <a:ext cx="2802556" cy="5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Support &amp; DevSupport</a:t>
            </a:r>
            <a:endParaRPr sz="2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9"/>
          <p:cNvGrpSpPr/>
          <p:nvPr/>
        </p:nvGrpSpPr>
        <p:grpSpPr>
          <a:xfrm>
            <a:off x="4050275" y="2137510"/>
            <a:ext cx="1146450" cy="671851"/>
            <a:chOff x="6132901" y="2302654"/>
            <a:chExt cx="1146450" cy="671851"/>
          </a:xfrm>
        </p:grpSpPr>
        <p:sp>
          <p:nvSpPr>
            <p:cNvPr id="327" name="Google Shape;327;p19"/>
            <p:cNvSpPr txBox="1"/>
            <p:nvPr/>
          </p:nvSpPr>
          <p:spPr>
            <a:xfrm>
              <a:off x="6391835" y="2302654"/>
              <a:ext cx="654949" cy="671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b="1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BA</a:t>
              </a:r>
              <a:endParaRPr sz="20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6132901" y="2431740"/>
              <a:ext cx="1146450" cy="514330"/>
            </a:xfrm>
            <a:prstGeom prst="rect">
              <a:avLst/>
            </a:prstGeom>
            <a:noFill/>
            <a:ln w="57150" cap="flat" cmpd="sng">
              <a:solidFill>
                <a:srgbClr val="BF9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4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t="36563" r="5324" b="40882"/>
          <a:stretch/>
        </p:blipFill>
        <p:spPr>
          <a:xfrm>
            <a:off x="7184409" y="5760474"/>
            <a:ext cx="1238250" cy="3140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+mj-lt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+mj-lt"/>
                <a:cs typeface="Segoe UI" panose="020B0502040204020203" pitchFamily="34" charset="0"/>
              </a:rPr>
              <a:t>36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 в ІТ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Задачи БА в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IT-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компаниях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42755" y="1457928"/>
            <a:ext cx="0" cy="4396025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43271" y="1164484"/>
            <a:ext cx="2622176" cy="10301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+mj-lt"/>
                <a:cs typeface="Segoe UI Light" panose="020B0502040204020203" pitchFamily="34" charset="0"/>
              </a:rPr>
              <a:t>Продуктовые</a:t>
            </a:r>
            <a:endParaRPr lang="en-US" sz="24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00746" y="1164484"/>
            <a:ext cx="2622176" cy="10301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+mj-lt"/>
                <a:cs typeface="Segoe UI Light" panose="020B0502040204020203" pitchFamily="34" charset="0"/>
              </a:rPr>
              <a:t>Аутсорс</a:t>
            </a:r>
            <a:r>
              <a:rPr lang="ru-RU" dirty="0">
                <a:latin typeface="+mj-lt"/>
              </a:rPr>
              <a:t> </a:t>
            </a:r>
            <a:r>
              <a:rPr lang="ru-RU" sz="2400" dirty="0">
                <a:latin typeface="+mj-lt"/>
                <a:cs typeface="Segoe UI Light" panose="020B0502040204020203" pitchFamily="34" charset="0"/>
              </a:rPr>
              <a:t>(</a:t>
            </a:r>
            <a:r>
              <a:rPr lang="en-US" sz="2400" dirty="0">
                <a:latin typeface="+mj-lt"/>
                <a:cs typeface="Segoe UI Light" panose="020B0502040204020203" pitchFamily="34" charset="0"/>
              </a:rPr>
              <a:t>outsource)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408" y="2390327"/>
            <a:ext cx="4744662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Анализ внутренних процессов компании, предложение по решению задач по автоматизации, оптимизации процессов и т.д.;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Работа над продуктами компании, анализ рынка, выявление потребностей, создание решений по функциональности и т.д.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" y="5529102"/>
            <a:ext cx="1941976" cy="776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61" y="5402382"/>
            <a:ext cx="1481812" cy="777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24" y="4843269"/>
            <a:ext cx="2026841" cy="12707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1338" y="2390327"/>
            <a:ext cx="47446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Анализ бизнес-процессов заказчика, предложения по их автоматизации, оптимизации.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Анализ требований заказчика по бизнес задачам, формализация и согласовние оных, дальнейшее сопровождение.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21398"/>
          <a:stretch/>
        </p:blipFill>
        <p:spPr>
          <a:xfrm>
            <a:off x="8422659" y="4871264"/>
            <a:ext cx="1418025" cy="784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" t="9987" r="5879" b="13111"/>
          <a:stretch/>
        </p:blipFill>
        <p:spPr>
          <a:xfrm>
            <a:off x="5204497" y="5072768"/>
            <a:ext cx="1657255" cy="7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2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37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 в ІТ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Признаки БА в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IT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942755" y="1457928"/>
            <a:ext cx="0" cy="4396025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43271" y="1164484"/>
            <a:ext cx="2622176" cy="10301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  <a:cs typeface="Segoe UI Light" panose="020B0502040204020203" pitchFamily="34" charset="0"/>
              </a:rPr>
              <a:t>#1 – Soft skills!</a:t>
            </a:r>
          </a:p>
        </p:txBody>
      </p:sp>
      <p:sp>
        <p:nvSpPr>
          <p:cNvPr id="9" name="Rectangle 8"/>
          <p:cNvSpPr/>
          <p:nvPr/>
        </p:nvSpPr>
        <p:spPr>
          <a:xfrm>
            <a:off x="6300746" y="1164484"/>
            <a:ext cx="2622176" cy="10301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  <a:cs typeface="Segoe UI Light" panose="020B0502040204020203" pitchFamily="34" charset="0"/>
              </a:rPr>
              <a:t>Hard skills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65" y="2150908"/>
            <a:ext cx="4959778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Коммуникативные навыки;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Умение презентовать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/</a:t>
            </a: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продавать свои идеи;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Быть почемучкой (пытливым);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Умение обрабатывать и модерировать огромное количество информации, что также включает: аггрегирование и декомпозицию, рецензирование, структурирование и документирование;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Критичность ко всему, умение генерировать идеи, смотреть на вещи с разных ракурсов;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Личная эффективность.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58838" y="2150908"/>
            <a:ext cx="4959778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Знание своей доменной области либо умение в приемлемые сроки стать експертом в ней;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Техники сбора и анализа требований;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Документирование и управление документацией;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Управление рисками;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Управление изменениями;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Прототипирование;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" panose="020B0502040204020203" pitchFamily="34" charset="0"/>
              </a:rPr>
              <a:t>Многое другое, зависящее от потребностей поставленных задач и процессов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47459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38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БА в ІТ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Другие имена БА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22A44-CD70-A240-AB69-035DAB2CB9F8}"/>
              </a:ext>
            </a:extLst>
          </p:cNvPr>
          <p:cNvSpPr/>
          <p:nvPr/>
        </p:nvSpPr>
        <p:spPr>
          <a:xfrm>
            <a:off x="549157" y="1833368"/>
            <a:ext cx="4538657" cy="325717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Business architect;</a:t>
            </a:r>
            <a:endParaRPr lang="ru-RU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Business systems analyst;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Enterprise analyst;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Management consultant;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Process analyst;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11E88-2F5B-B84F-9C8A-DFA26797EFEC}"/>
              </a:ext>
            </a:extLst>
          </p:cNvPr>
          <p:cNvSpPr/>
          <p:nvPr/>
        </p:nvSpPr>
        <p:spPr>
          <a:xfrm>
            <a:off x="5609665" y="1833368"/>
            <a:ext cx="4004338" cy="261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Product manager;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Product owner;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Requirements engineer;</a:t>
            </a:r>
            <a:endParaRPr lang="ru-RU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Systems analyst. </a:t>
            </a:r>
          </a:p>
        </p:txBody>
      </p:sp>
    </p:spTree>
    <p:extLst>
      <p:ext uri="{BB962C8B-B14F-4D97-AF65-F5344CB8AC3E}">
        <p14:creationId xmlns:p14="http://schemas.microsoft.com/office/powerpoint/2010/main" val="1632432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906000" cy="85724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39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81" y="105459"/>
            <a:ext cx="2738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Домой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480" y="1104896"/>
            <a:ext cx="940353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Добавиться в  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LMS;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Читать: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BABOK Chapter 1.</a:t>
            </a:r>
            <a:endParaRPr lang="ru-RU" sz="24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hlinkClick r:id="rId2"/>
              </a:rPr>
              <a:t>https://www.bridging-the-gap.com/becoming-a-business-analyst/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211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The Client – The Vendor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71ADB04-D7A5-478C-B9DB-108ADA831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8" t="17708" r="6335" b="13327"/>
          <a:stretch/>
        </p:blipFill>
        <p:spPr>
          <a:xfrm>
            <a:off x="760445" y="1318364"/>
            <a:ext cx="8472196" cy="45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03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906000" cy="6372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07" y="2128407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8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Общая картинка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4E80D62-07EF-429A-B88E-D352DDCC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135"/>
            <a:ext cx="9906000" cy="62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BD97145-F4C6-4014-BC99-B41C3BC10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993"/>
            <a:ext cx="9906000" cy="560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Общая картинка</a:t>
            </a:r>
            <a:endParaRPr lang="en-US" sz="36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pic>
        <p:nvPicPr>
          <p:cNvPr id="9" name="Picture 8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B3CB0EAF-E5B5-4247-97BE-FDD2F75C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5533"/>
            <a:ext cx="9906000" cy="4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72E59A6-51A3-417B-94B6-976CC5D8D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17" y="0"/>
            <a:ext cx="6449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3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 | Привет! Я - Бизнес Аналитик!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11834" y="6423139"/>
            <a:ext cx="2228850" cy="365125"/>
          </a:xfrm>
        </p:spPr>
        <p:txBody>
          <a:bodyPr/>
          <a:lstStyle/>
          <a:p>
            <a:fld id="{1049DA20-5B84-46AD-9D21-1D57AF9FF521}" type="slidenum">
              <a:rPr lang="en-US" sz="16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fld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DevOps responsibilities</a:t>
            </a:r>
          </a:p>
        </p:txBody>
      </p:sp>
      <p:pic>
        <p:nvPicPr>
          <p:cNvPr id="8" name="Picture 7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C857586F-690D-4F77-8D62-038BF4EB82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9" b="38507"/>
          <a:stretch/>
        </p:blipFill>
        <p:spPr>
          <a:xfrm>
            <a:off x="0" y="2360645"/>
            <a:ext cx="9906000" cy="21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5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11082</TotalTime>
  <Words>1753</Words>
  <Application>Microsoft Office PowerPoint</Application>
  <PresentationFormat>A4 Paper (210x297 mm)</PresentationFormat>
  <Paragraphs>329</Paragraphs>
  <Slides>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Noto Sans Symbols</vt:lpstr>
      <vt:lpstr>Segoe UI</vt:lpstr>
      <vt:lpstr>Segoe UI Light</vt:lpstr>
      <vt:lpstr>Wingdings</vt:lpstr>
      <vt:lpstr>Office Theme</vt:lpstr>
      <vt:lpstr>Привет! Я – Бизнес Аналитик!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Yegor Patoka</dc:creator>
  <cp:lastModifiedBy>Mykhailo Sheludiakov</cp:lastModifiedBy>
  <cp:revision>131</cp:revision>
  <dcterms:created xsi:type="dcterms:W3CDTF">2017-09-15T09:07:29Z</dcterms:created>
  <dcterms:modified xsi:type="dcterms:W3CDTF">2021-08-13T12:30:51Z</dcterms:modified>
</cp:coreProperties>
</file>